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256" r:id="rId2"/>
    <p:sldId id="258" r:id="rId3"/>
    <p:sldId id="257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72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1386" y="-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6" d="100"/>
          <a:sy n="56" d="100"/>
        </p:scale>
        <p:origin x="-2838" y="-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3A604F-0165-416B-9A80-5C750EA6BAC4}" type="datetimeFigureOut">
              <a:rPr lang="ru-RU" smtClean="0"/>
              <a:t>09.07.2014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0C41E3-B6F1-40E6-BD3C-54CC9000A0A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84517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0C41E3-B6F1-40E6-BD3C-54CC9000A0AF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05946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0C41E3-B6F1-40E6-BD3C-54CC9000A0AF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446495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0C41E3-B6F1-40E6-BD3C-54CC9000A0AF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540108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0C41E3-B6F1-40E6-BD3C-54CC9000A0AF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993561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0C41E3-B6F1-40E6-BD3C-54CC9000A0AF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98400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09.07.2014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09.07.2014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09.07.2014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09.07.2014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09.07.2014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09.07.2014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09.07.2014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09.07.2014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09.07.2014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09.07.2014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09.07.2014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09.07.2014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8686800" cy="1143000"/>
          </a:xfrm>
        </p:spPr>
        <p:txBody>
          <a:bodyPr>
            <a:noAutofit/>
          </a:bodyPr>
          <a:lstStyle/>
          <a:p>
            <a:r>
              <a:rPr lang="ru-RU" sz="3200" dirty="0" smtClean="0"/>
              <a:t>5-ти этажный многоквартирный 3 –секционный жилой дом с нежилыми помещениями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D:\Фото дома\фасад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772816"/>
            <a:ext cx="7581901" cy="3933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10472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Общ. </a:t>
            </a:r>
            <a:r>
              <a:rPr lang="ru-RU" dirty="0" err="1"/>
              <a:t>помещ</a:t>
            </a:r>
            <a:r>
              <a:rPr lang="ru-RU" dirty="0"/>
              <a:t>. Цоколь - </a:t>
            </a:r>
            <a:r>
              <a:rPr lang="ru-RU" dirty="0" smtClean="0"/>
              <a:t>2 </a:t>
            </a:r>
            <a:r>
              <a:rPr lang="ru-RU" dirty="0"/>
              <a:t>секция</a:t>
            </a:r>
            <a:br>
              <a:rPr lang="ru-RU" dirty="0"/>
            </a:br>
            <a:r>
              <a:rPr lang="ru-RU" sz="1800" dirty="0"/>
              <a:t>площадь </a:t>
            </a:r>
            <a:r>
              <a:rPr lang="ru-RU" sz="1800" dirty="0" smtClean="0"/>
              <a:t>300.20 </a:t>
            </a:r>
            <a:r>
              <a:rPr lang="ru-RU" sz="1800" dirty="0" err="1"/>
              <a:t>кв.м</a:t>
            </a:r>
            <a:r>
              <a:rPr lang="ru-RU" sz="1800" dirty="0"/>
              <a:t>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D:\Фото дома\общ помещение тип 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700808"/>
            <a:ext cx="7400926" cy="4686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67668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Общ. </a:t>
            </a:r>
            <a:r>
              <a:rPr lang="ru-RU" dirty="0" err="1"/>
              <a:t>помещ</a:t>
            </a:r>
            <a:r>
              <a:rPr lang="ru-RU" dirty="0"/>
              <a:t>. Цоколь - </a:t>
            </a:r>
            <a:r>
              <a:rPr lang="ru-RU" dirty="0" smtClean="0"/>
              <a:t>3 </a:t>
            </a:r>
            <a:r>
              <a:rPr lang="ru-RU" dirty="0"/>
              <a:t>секция</a:t>
            </a:r>
            <a:br>
              <a:rPr lang="ru-RU" dirty="0"/>
            </a:br>
            <a:r>
              <a:rPr lang="ru-RU" sz="1800" dirty="0"/>
              <a:t>площадь </a:t>
            </a:r>
            <a:r>
              <a:rPr lang="ru-RU" sz="1800" dirty="0" smtClean="0"/>
              <a:t>336.56 </a:t>
            </a:r>
            <a:r>
              <a:rPr lang="ru-RU" sz="1800" dirty="0" err="1"/>
              <a:t>кв.м</a:t>
            </a:r>
            <a:r>
              <a:rPr lang="ru-RU" sz="1800" dirty="0"/>
              <a:t>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D:\Фото дома\общ помещение тип 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700808"/>
            <a:ext cx="7124700" cy="4752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45773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0776" y="14988"/>
            <a:ext cx="8229600" cy="1143000"/>
          </a:xfrm>
        </p:spPr>
        <p:txBody>
          <a:bodyPr>
            <a:normAutofit/>
          </a:bodyPr>
          <a:lstStyle/>
          <a:p>
            <a:r>
              <a:rPr lang="ru-RU" dirty="0" smtClean="0"/>
              <a:t>Общ. пом. 1 этаж 1 секция</a:t>
            </a:r>
            <a:br>
              <a:rPr lang="ru-RU" dirty="0" smtClean="0"/>
            </a:br>
            <a:r>
              <a:rPr lang="ru-RU" sz="1800" dirty="0" smtClean="0"/>
              <a:t>площадь 356.30 кв. м.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D:\Фото дома\общ пом 1 эт 1 секц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285875"/>
            <a:ext cx="7620000" cy="5572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51331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ru-RU" dirty="0"/>
              <a:t>Общ. пом. 1 этаж </a:t>
            </a:r>
            <a:r>
              <a:rPr lang="en-US" dirty="0" smtClean="0"/>
              <a:t>2</a:t>
            </a:r>
            <a:r>
              <a:rPr lang="ru-RU" dirty="0" smtClean="0"/>
              <a:t> </a:t>
            </a:r>
            <a:r>
              <a:rPr lang="ru-RU" dirty="0"/>
              <a:t>секция</a:t>
            </a:r>
            <a:br>
              <a:rPr lang="ru-RU" dirty="0"/>
            </a:br>
            <a:r>
              <a:rPr lang="ru-RU" sz="1800" dirty="0"/>
              <a:t>площадь </a:t>
            </a:r>
            <a:r>
              <a:rPr lang="en-US" sz="1800" dirty="0" smtClean="0"/>
              <a:t>413</a:t>
            </a:r>
            <a:r>
              <a:rPr lang="ru-RU" sz="1800" dirty="0" smtClean="0"/>
              <a:t>.</a:t>
            </a:r>
            <a:r>
              <a:rPr lang="en-US" sz="1800" dirty="0" smtClean="0"/>
              <a:t>48</a:t>
            </a:r>
            <a:r>
              <a:rPr lang="ru-RU" sz="1800" dirty="0" smtClean="0"/>
              <a:t> </a:t>
            </a:r>
            <a:r>
              <a:rPr lang="ru-RU" sz="1800" dirty="0"/>
              <a:t>кв. м.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D:\Фото дома\общ пом 1 эт 2 секц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124744"/>
            <a:ext cx="7200900" cy="5610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52280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4473" y="0"/>
            <a:ext cx="8229600" cy="1143000"/>
          </a:xfrm>
        </p:spPr>
        <p:txBody>
          <a:bodyPr/>
          <a:lstStyle/>
          <a:p>
            <a:r>
              <a:rPr lang="ru-RU" dirty="0"/>
              <a:t>Общ. пом. 1 этаж </a:t>
            </a:r>
            <a:r>
              <a:rPr lang="ru-RU" dirty="0" smtClean="0"/>
              <a:t>3 </a:t>
            </a:r>
            <a:r>
              <a:rPr lang="ru-RU" dirty="0"/>
              <a:t>секция</a:t>
            </a:r>
            <a:br>
              <a:rPr lang="ru-RU" dirty="0"/>
            </a:br>
            <a:r>
              <a:rPr lang="ru-RU" sz="1800" dirty="0"/>
              <a:t>площадь </a:t>
            </a:r>
            <a:r>
              <a:rPr lang="en-US" sz="1800" dirty="0" smtClean="0"/>
              <a:t>4</a:t>
            </a:r>
            <a:r>
              <a:rPr lang="ru-RU" sz="1800" dirty="0" smtClean="0"/>
              <a:t>20.61 </a:t>
            </a:r>
            <a:r>
              <a:rPr lang="ru-RU" sz="1800" dirty="0"/>
              <a:t>кв. м.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D:\Фото дома\общ пом 1 эт 3 секц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1196752"/>
            <a:ext cx="6191251" cy="5457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21800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Отделка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 smtClean="0"/>
              <a:t>Квартиры-студии</a:t>
            </a:r>
            <a:endParaRPr lang="ru-RU" dirty="0" smtClean="0"/>
          </a:p>
          <a:p>
            <a:r>
              <a:rPr lang="ru-RU" sz="2400" dirty="0" smtClean="0"/>
              <a:t>Высота потолков 2.5 м.</a:t>
            </a:r>
          </a:p>
          <a:p>
            <a:r>
              <a:rPr lang="ru-RU" sz="2400" dirty="0" smtClean="0"/>
              <a:t>Отделка </a:t>
            </a:r>
            <a:r>
              <a:rPr lang="ru-RU" sz="2400" dirty="0" smtClean="0"/>
              <a:t>начальная: санузел, плитка, штукатурка</a:t>
            </a:r>
          </a:p>
          <a:p>
            <a:r>
              <a:rPr lang="ru-RU" sz="2400" dirty="0" smtClean="0"/>
              <a:t>Отделку можно изменить по согласованию с клиентом</a:t>
            </a:r>
            <a:endParaRPr lang="ru-RU" sz="2400" dirty="0" smtClean="0"/>
          </a:p>
          <a:p>
            <a:endParaRPr lang="ru-RU" sz="2400" dirty="0" smtClean="0"/>
          </a:p>
          <a:p>
            <a:r>
              <a:rPr lang="ru-RU" dirty="0" smtClean="0"/>
              <a:t>Остальные квартиры</a:t>
            </a:r>
          </a:p>
          <a:p>
            <a:r>
              <a:rPr lang="ru-RU" sz="2400" dirty="0" smtClean="0"/>
              <a:t>Отделка начальная: не предусмотрена</a:t>
            </a:r>
          </a:p>
          <a:p>
            <a:r>
              <a:rPr lang="ru-RU" sz="2400" dirty="0" smtClean="0"/>
              <a:t>Отделку можно согласовать по желанию клиента</a:t>
            </a:r>
          </a:p>
          <a:p>
            <a:endParaRPr lang="ru-RU" sz="2400" dirty="0" smtClean="0"/>
          </a:p>
          <a:p>
            <a:r>
              <a:rPr lang="ru-RU" dirty="0" smtClean="0"/>
              <a:t>Общественные помещения</a:t>
            </a:r>
          </a:p>
          <a:p>
            <a:r>
              <a:rPr lang="ru-RU" sz="2400" dirty="0" smtClean="0"/>
              <a:t>Высота </a:t>
            </a:r>
            <a:r>
              <a:rPr lang="ru-RU" sz="2400" dirty="0" err="1" smtClean="0"/>
              <a:t>потолк</a:t>
            </a:r>
            <a:r>
              <a:rPr lang="ru-RU" sz="2400" dirty="0" smtClean="0"/>
              <a:t> 3 и 3.5 м</a:t>
            </a:r>
          </a:p>
          <a:p>
            <a:r>
              <a:rPr lang="ru-RU" sz="2400" dirty="0" smtClean="0"/>
              <a:t>Стены – крашеная штукатурка</a:t>
            </a:r>
          </a:p>
          <a:p>
            <a:r>
              <a:rPr lang="ru-RU" sz="2400" dirty="0" smtClean="0"/>
              <a:t>Полы- керамическая плитка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482322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Отопление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Квартиры 1 секция (квартиры-студии):</a:t>
            </a:r>
          </a:p>
          <a:p>
            <a:r>
              <a:rPr lang="ru-RU" sz="2800" dirty="0" smtClean="0"/>
              <a:t>Зависимое отопление (центральное)</a:t>
            </a:r>
          </a:p>
          <a:p>
            <a:endParaRPr lang="ru-RU" sz="2800" dirty="0"/>
          </a:p>
          <a:p>
            <a:r>
              <a:rPr lang="ru-RU" dirty="0" smtClean="0"/>
              <a:t>Квартиры 2-3 секции:</a:t>
            </a:r>
            <a:endParaRPr lang="ru-RU" dirty="0"/>
          </a:p>
          <a:p>
            <a:r>
              <a:rPr lang="ru-RU" sz="2800" dirty="0" smtClean="0"/>
              <a:t>Индивидуальное (от газовых котлов)</a:t>
            </a:r>
          </a:p>
          <a:p>
            <a:endParaRPr lang="ru-RU" sz="2800" dirty="0"/>
          </a:p>
          <a:p>
            <a:r>
              <a:rPr lang="ru-RU" dirty="0" smtClean="0"/>
              <a:t>Обществ. Помещения:</a:t>
            </a:r>
          </a:p>
          <a:p>
            <a:r>
              <a:rPr lang="ru-RU" sz="2800" dirty="0" smtClean="0"/>
              <a:t>3 котла. По одному на секцию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554445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56476" y="3924409"/>
            <a:ext cx="4186808" cy="1143000"/>
          </a:xfrm>
        </p:spPr>
        <p:txBody>
          <a:bodyPr>
            <a:normAutofit/>
          </a:bodyPr>
          <a:lstStyle/>
          <a:p>
            <a:r>
              <a:rPr lang="ru-RU" sz="2000" dirty="0" smtClean="0"/>
              <a:t>Пример: однокомнатная квартира </a:t>
            </a:r>
            <a:r>
              <a:rPr lang="ru-RU" sz="1400" dirty="0" smtClean="0"/>
              <a:t>(тип 14)</a:t>
            </a:r>
            <a:endParaRPr lang="ru-RU" sz="1400" dirty="0"/>
          </a:p>
        </p:txBody>
      </p:sp>
      <p:pic>
        <p:nvPicPr>
          <p:cNvPr id="1028" name="Picture 4" descr="D:\Фото дома\вид1 1 комн тип 1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989" y="3346316"/>
            <a:ext cx="3714750" cy="3305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D:\Фото дома\вид2 1 комн тип 1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7387" y="18038"/>
            <a:ext cx="3848100" cy="3667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D:\Фото дома\план 1 комн тип 14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0075" y="339433"/>
            <a:ext cx="3164577" cy="3024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D:\Фото дома\тип 14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7387" y="4975144"/>
            <a:ext cx="4148236" cy="14981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557240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Фото дома\вид4 3 комн тип 1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977" y="115336"/>
            <a:ext cx="3024336" cy="35123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D:\Фото дома\вид2 3 комн тип 1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090" y="3627675"/>
            <a:ext cx="3608110" cy="3209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D:\Фото дома\вид3 3 комн тип 16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212673"/>
            <a:ext cx="4133499" cy="31218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4656476" y="3924409"/>
            <a:ext cx="4186808" cy="1143000"/>
          </a:xfrm>
        </p:spPr>
        <p:txBody>
          <a:bodyPr>
            <a:normAutofit/>
          </a:bodyPr>
          <a:lstStyle/>
          <a:p>
            <a:r>
              <a:rPr lang="ru-RU" sz="2000" dirty="0" smtClean="0"/>
              <a:t>Пример: трехкомнатная квартира </a:t>
            </a:r>
            <a:r>
              <a:rPr lang="ru-RU" sz="1400" dirty="0" smtClean="0"/>
              <a:t>(тип 16)</a:t>
            </a:r>
            <a:endParaRPr lang="ru-RU" sz="1400" dirty="0"/>
          </a:p>
        </p:txBody>
      </p:sp>
      <p:pic>
        <p:nvPicPr>
          <p:cNvPr id="1030" name="Picture 6" descr="D:\Фото дома\тип 16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4748265"/>
            <a:ext cx="3744416" cy="19398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8752468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Фото дома\вид3 2 комн тип 1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249562" y="-881409"/>
            <a:ext cx="3026620" cy="50227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D:\Фото дома\вид2 2 комн тип 1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051093" y="2371266"/>
            <a:ext cx="3423555" cy="5250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D:\Фото дома\вид1 2 комн тип 13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116632"/>
            <a:ext cx="3168352" cy="43827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5142892" y="4466641"/>
            <a:ext cx="4001108" cy="530121"/>
          </a:xfrm>
        </p:spPr>
        <p:txBody>
          <a:bodyPr>
            <a:normAutofit fontScale="90000"/>
          </a:bodyPr>
          <a:lstStyle/>
          <a:p>
            <a:r>
              <a:rPr lang="ru-RU" sz="2000" dirty="0" smtClean="0"/>
              <a:t>Пример: двухкомнатная квартира </a:t>
            </a:r>
            <a:br>
              <a:rPr lang="ru-RU" sz="2000" dirty="0" smtClean="0"/>
            </a:br>
            <a:r>
              <a:rPr lang="ru-RU" sz="1400" dirty="0" smtClean="0"/>
              <a:t>(тип 13)</a:t>
            </a:r>
            <a:endParaRPr lang="ru-RU" sz="1400" dirty="0"/>
          </a:p>
        </p:txBody>
      </p:sp>
      <p:pic>
        <p:nvPicPr>
          <p:cNvPr id="1029" name="Picture 5" descr="D:\Фото дома\тип 13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0681" y="4967545"/>
            <a:ext cx="3699557" cy="1717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227692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800" dirty="0" smtClean="0"/>
              <a:t>Цоколь – производственные помещения</a:t>
            </a:r>
            <a:br>
              <a:rPr lang="ru-RU" sz="2800" dirty="0" smtClean="0"/>
            </a:br>
            <a:r>
              <a:rPr lang="ru-RU" sz="2800" dirty="0" smtClean="0"/>
              <a:t>Первый этаж – нежилые помещения (офисы, магазины)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D:\Фурманов Заказчику\Фурманов Заказчику\АР\Паспорт ФАСАДОВ\Вид 1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348880"/>
            <a:ext cx="8172450" cy="3757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56850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Фото дома\вид3 квартира-студия тип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6939"/>
            <a:ext cx="3744416" cy="3436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D:\Фото дома\вид1 квартира-студия тип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04" y="3463226"/>
            <a:ext cx="4056832" cy="33604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D:\Фото дома\вид2 квартира-студия тип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26939"/>
            <a:ext cx="3493299" cy="38341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4644008" y="4221088"/>
            <a:ext cx="4186808" cy="731930"/>
          </a:xfrm>
        </p:spPr>
        <p:txBody>
          <a:bodyPr>
            <a:normAutofit/>
          </a:bodyPr>
          <a:lstStyle/>
          <a:p>
            <a:r>
              <a:rPr lang="ru-RU" sz="2000" dirty="0" smtClean="0"/>
              <a:t>Пример: квартира-студия</a:t>
            </a:r>
            <a:br>
              <a:rPr lang="ru-RU" sz="2000" dirty="0" smtClean="0"/>
            </a:br>
            <a:r>
              <a:rPr lang="ru-RU" sz="1400" dirty="0" smtClean="0"/>
              <a:t>(тип 1)</a:t>
            </a:r>
            <a:endParaRPr lang="ru-RU" sz="1400" dirty="0"/>
          </a:p>
        </p:txBody>
      </p:sp>
      <p:pic>
        <p:nvPicPr>
          <p:cNvPr id="2053" name="Picture 5" descr="D:\Фото дома\тип1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7799" y="5168163"/>
            <a:ext cx="4846761" cy="10055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6701300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Фото дома\вид1 квартира-студия тип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626578" y="3290075"/>
            <a:ext cx="3304463" cy="35823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D:\Фото дома\вид2 квартира-студия тип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37210"/>
            <a:ext cx="3705225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D:\Фото дома\вид3 квартира-студия тип 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621212" y="-127308"/>
            <a:ext cx="3291788" cy="3820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4331208" y="3789040"/>
            <a:ext cx="4186808" cy="731930"/>
          </a:xfrm>
        </p:spPr>
        <p:txBody>
          <a:bodyPr>
            <a:normAutofit/>
          </a:bodyPr>
          <a:lstStyle/>
          <a:p>
            <a:r>
              <a:rPr lang="ru-RU" sz="2000" dirty="0" smtClean="0"/>
              <a:t>Пример: квартира-студия</a:t>
            </a:r>
            <a:br>
              <a:rPr lang="ru-RU" sz="2000" dirty="0" smtClean="0"/>
            </a:br>
            <a:r>
              <a:rPr lang="ru-RU" sz="1400" dirty="0" smtClean="0"/>
              <a:t>(тип 2)</a:t>
            </a:r>
            <a:endParaRPr lang="ru-RU" sz="1400" dirty="0"/>
          </a:p>
        </p:txBody>
      </p:sp>
      <p:pic>
        <p:nvPicPr>
          <p:cNvPr id="1029" name="Picture 5" descr="D:\Фото дома\тип 2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5400" y="4658276"/>
            <a:ext cx="4551380" cy="9309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6257767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Фото дома\вид2 квартира-студия тип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176" y="3639354"/>
            <a:ext cx="3528392" cy="32178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D:\Фото дома\вид1 квартира-студия тип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273772"/>
            <a:ext cx="3851920" cy="33957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D:\Фото дома\вид3 квартира-студия тип3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675" y="-6431"/>
            <a:ext cx="3456384" cy="38404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D:\Фото дома\тип3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4569" y="5013176"/>
            <a:ext cx="5079432" cy="10350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4331208" y="3789040"/>
            <a:ext cx="4186808" cy="731930"/>
          </a:xfrm>
        </p:spPr>
        <p:txBody>
          <a:bodyPr>
            <a:normAutofit/>
          </a:bodyPr>
          <a:lstStyle/>
          <a:p>
            <a:r>
              <a:rPr lang="ru-RU" sz="2000" dirty="0" smtClean="0"/>
              <a:t>Пример: квартира-студия</a:t>
            </a:r>
            <a:br>
              <a:rPr lang="ru-RU" sz="2000" dirty="0" smtClean="0"/>
            </a:br>
            <a:r>
              <a:rPr lang="ru-RU" sz="1400" dirty="0" smtClean="0"/>
              <a:t>(тип 3)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236226367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Фото дома\тип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16633"/>
            <a:ext cx="3672408" cy="31050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D:\Фото дома\вид1 3 комн тип 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897" y="3356992"/>
            <a:ext cx="3686175" cy="3276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D:\Фото дома\вид3 3 комн тип 9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98342"/>
            <a:ext cx="3389758" cy="33897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4331208" y="3789040"/>
            <a:ext cx="4186808" cy="731930"/>
          </a:xfrm>
        </p:spPr>
        <p:txBody>
          <a:bodyPr>
            <a:normAutofit/>
          </a:bodyPr>
          <a:lstStyle/>
          <a:p>
            <a:r>
              <a:rPr lang="ru-RU" sz="2000" dirty="0" smtClean="0"/>
              <a:t>Пример: трехкомнатная квартира</a:t>
            </a:r>
            <a:br>
              <a:rPr lang="ru-RU" sz="2000" dirty="0" smtClean="0"/>
            </a:br>
            <a:r>
              <a:rPr lang="ru-RU" sz="1400" dirty="0" smtClean="0"/>
              <a:t>(тип 9)</a:t>
            </a:r>
            <a:endParaRPr lang="ru-RU" sz="1400" dirty="0"/>
          </a:p>
        </p:txBody>
      </p:sp>
      <p:pic>
        <p:nvPicPr>
          <p:cNvPr id="1029" name="Picture 5" descr="D:\Фото дома\тип 9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5561" y="4432880"/>
            <a:ext cx="4838700" cy="2219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5353762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Фото дома\вид1 2 комн тип 1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52" y="3717032"/>
            <a:ext cx="4754370" cy="31138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D:\Фото дома\вид2 2 комн тип 1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4523" y="167689"/>
            <a:ext cx="4176463" cy="31718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D:\Фото дома\вид3 2 комн тип1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97" y="74731"/>
            <a:ext cx="4608512" cy="3357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4811425" y="3717032"/>
            <a:ext cx="4186808" cy="731930"/>
          </a:xfrm>
        </p:spPr>
        <p:txBody>
          <a:bodyPr>
            <a:normAutofit/>
          </a:bodyPr>
          <a:lstStyle/>
          <a:p>
            <a:r>
              <a:rPr lang="ru-RU" sz="2000" dirty="0" smtClean="0"/>
              <a:t>Пример: двухкомнатная квартира</a:t>
            </a:r>
            <a:br>
              <a:rPr lang="ru-RU" sz="2000" dirty="0" smtClean="0"/>
            </a:br>
            <a:r>
              <a:rPr lang="ru-RU" sz="1400" dirty="0" smtClean="0"/>
              <a:t>(тип 10)</a:t>
            </a:r>
            <a:endParaRPr lang="ru-RU" sz="1400" dirty="0"/>
          </a:p>
        </p:txBody>
      </p:sp>
      <p:pic>
        <p:nvPicPr>
          <p:cNvPr id="2053" name="Picture 5" descr="D:\Фото дома\тип 10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2514" y="4456598"/>
            <a:ext cx="4320480" cy="1996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9039739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dirty="0" smtClean="0"/>
              <a:t>Примеры остальных типов квартир будут выложены позднее. </a:t>
            </a:r>
          </a:p>
          <a:p>
            <a:pPr marL="0" indent="0" algn="ctr">
              <a:buNone/>
            </a:pPr>
            <a:r>
              <a:rPr lang="ru-RU" dirty="0" smtClean="0"/>
              <a:t>Следите за обновлениями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5821390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42088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6000" dirty="0"/>
              <a:t>Спасибо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endParaRPr lang="ru-RU" dirty="0"/>
          </a:p>
        </p:txBody>
      </p:sp>
      <p:pic>
        <p:nvPicPr>
          <p:cNvPr id="1026" name="Picture 2" descr="D:\Фото дома\фасад лицо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140968"/>
            <a:ext cx="8559257" cy="27807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10240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3 секции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r>
              <a:rPr lang="ru-RU" sz="1200" dirty="0" smtClean="0"/>
              <a:t>16 градусов относительно </a:t>
            </a:r>
            <a:r>
              <a:rPr lang="ru-RU" sz="1200" dirty="0" err="1" smtClean="0"/>
              <a:t>др</a:t>
            </a:r>
            <a:endParaRPr lang="ru-RU" sz="1200" dirty="0"/>
          </a:p>
        </p:txBody>
      </p:sp>
      <p:pic>
        <p:nvPicPr>
          <p:cNvPr id="2050" name="Picture 2" descr="D:\Фото дома\сх здания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918476"/>
            <a:ext cx="7625162" cy="35171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49056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000" dirty="0" smtClean="0"/>
              <a:t>1 секция – квартиры-студии</a:t>
            </a:r>
            <a:br>
              <a:rPr lang="ru-RU" sz="3000" dirty="0" smtClean="0"/>
            </a:br>
            <a:r>
              <a:rPr lang="ru-RU" sz="2000" dirty="0" smtClean="0"/>
              <a:t>9 квартир на этаж площадью от 25.43 до 27.23 </a:t>
            </a:r>
            <a:r>
              <a:rPr lang="ru-RU" sz="2000" dirty="0" err="1" smtClean="0"/>
              <a:t>кв.м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всего: 36 </a:t>
            </a:r>
            <a:r>
              <a:rPr lang="ru-RU" sz="2000" dirty="0" smtClean="0"/>
              <a:t>квартир-студий</a:t>
            </a:r>
            <a:r>
              <a:rPr lang="ru-RU" sz="2000" dirty="0" smtClean="0"/>
              <a:t/>
            </a:r>
            <a:br>
              <a:rPr lang="ru-RU" sz="2000" dirty="0" smtClean="0"/>
            </a:br>
            <a:endParaRPr lang="ru-RU" sz="2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D:\Фото дома\1 секция 2ой этаж студии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628800"/>
            <a:ext cx="7769607" cy="42477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81963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7219" y="188640"/>
            <a:ext cx="8881872" cy="1944216"/>
          </a:xfrm>
        </p:spPr>
        <p:txBody>
          <a:bodyPr>
            <a:normAutofit/>
          </a:bodyPr>
          <a:lstStyle/>
          <a:p>
            <a:r>
              <a:rPr lang="ru-RU" dirty="0" smtClean="0"/>
              <a:t>2 </a:t>
            </a:r>
            <a:r>
              <a:rPr lang="ru-RU" dirty="0" err="1" smtClean="0"/>
              <a:t>секциия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sz="1800" dirty="0" smtClean="0"/>
              <a:t>4 </a:t>
            </a:r>
            <a:r>
              <a:rPr lang="ru-RU" sz="1800" dirty="0" smtClean="0"/>
              <a:t>кв.: две 2-х комн. (пл. 56.33 и 57.77 </a:t>
            </a:r>
            <a:r>
              <a:rPr lang="ru-RU" sz="1800" dirty="0" err="1" smtClean="0"/>
              <a:t>кв.м</a:t>
            </a:r>
            <a:r>
              <a:rPr lang="ru-RU" sz="1800" dirty="0" smtClean="0"/>
              <a:t>.), 3-х комн. ( 80.48 </a:t>
            </a:r>
            <a:r>
              <a:rPr lang="ru-RU" sz="1800" dirty="0" err="1" smtClean="0"/>
              <a:t>кв.м</a:t>
            </a:r>
            <a:r>
              <a:rPr lang="ru-RU" sz="1800" dirty="0" smtClean="0"/>
              <a:t>.),  </a:t>
            </a:r>
            <a:br>
              <a:rPr lang="ru-RU" sz="1800" dirty="0" smtClean="0"/>
            </a:br>
            <a:r>
              <a:rPr lang="ru-RU" sz="1800" dirty="0" smtClean="0"/>
              <a:t> 1 комн.(40.19 </a:t>
            </a:r>
            <a:r>
              <a:rPr lang="ru-RU" sz="1800" dirty="0" err="1" smtClean="0"/>
              <a:t>кв.м</a:t>
            </a:r>
            <a:r>
              <a:rPr lang="ru-RU" sz="1800" dirty="0" smtClean="0"/>
              <a:t>.)</a:t>
            </a:r>
            <a:r>
              <a:rPr lang="ru-RU" sz="1800" dirty="0"/>
              <a:t> </a:t>
            </a: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/>
              <a:t>Всего: 16 квартир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234403"/>
            <a:ext cx="8229600" cy="389176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3074" name="Picture 2" descr="D:\Фото дома\2 секция 2ой этаж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48" y="2234403"/>
            <a:ext cx="9024814" cy="46235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56338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3920" y="26064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3 секция</a:t>
            </a:r>
            <a:br>
              <a:rPr lang="ru-RU" dirty="0" smtClean="0"/>
            </a:br>
            <a:r>
              <a:rPr lang="en-US" sz="2000" dirty="0"/>
              <a:t>4 </a:t>
            </a:r>
            <a:r>
              <a:rPr lang="ru-RU" sz="2000" dirty="0"/>
              <a:t>кв.: </a:t>
            </a:r>
            <a:r>
              <a:rPr lang="ru-RU" sz="2000" dirty="0" smtClean="0"/>
              <a:t>две 2-х комн</a:t>
            </a:r>
            <a:r>
              <a:rPr lang="ru-RU" sz="2000" dirty="0"/>
              <a:t>. (пл. 56.33 и 57.77 </a:t>
            </a:r>
            <a:r>
              <a:rPr lang="ru-RU" sz="2000" dirty="0" err="1"/>
              <a:t>кв.м</a:t>
            </a:r>
            <a:r>
              <a:rPr lang="ru-RU" sz="2000" dirty="0"/>
              <a:t>.), </a:t>
            </a:r>
            <a:r>
              <a:rPr lang="ru-RU" sz="2000" dirty="0" smtClean="0"/>
              <a:t>3-х комн</a:t>
            </a:r>
            <a:r>
              <a:rPr lang="ru-RU" sz="2000" dirty="0"/>
              <a:t>. ( </a:t>
            </a:r>
            <a:r>
              <a:rPr lang="ru-RU" sz="2000" dirty="0" smtClean="0"/>
              <a:t>73.20 </a:t>
            </a:r>
            <a:r>
              <a:rPr lang="ru-RU" sz="2000" dirty="0" err="1"/>
              <a:t>кв.м</a:t>
            </a:r>
            <a:r>
              <a:rPr lang="ru-RU" sz="2000" dirty="0"/>
              <a:t>.),  </a:t>
            </a:r>
            <a:br>
              <a:rPr lang="ru-RU" sz="2000" dirty="0"/>
            </a:br>
            <a:r>
              <a:rPr lang="ru-RU" sz="2000" dirty="0"/>
              <a:t> </a:t>
            </a:r>
            <a:r>
              <a:rPr lang="ru-RU" sz="2000" dirty="0" smtClean="0"/>
              <a:t>1 комн</a:t>
            </a:r>
            <a:r>
              <a:rPr lang="ru-RU" sz="2000" dirty="0"/>
              <a:t>.(</a:t>
            </a:r>
            <a:r>
              <a:rPr lang="ru-RU" sz="2000" dirty="0" smtClean="0"/>
              <a:t>40.18 </a:t>
            </a:r>
            <a:r>
              <a:rPr lang="ru-RU" sz="2000" dirty="0" err="1"/>
              <a:t>кв.м</a:t>
            </a:r>
            <a:r>
              <a:rPr lang="ru-RU" sz="2000" dirty="0"/>
              <a:t>.) </a:t>
            </a:r>
            <a:r>
              <a:rPr lang="ru-RU" dirty="0"/>
              <a:t/>
            </a:r>
            <a:br>
              <a:rPr lang="ru-RU" dirty="0"/>
            </a:br>
            <a:r>
              <a:rPr lang="ru-RU" sz="2000" dirty="0"/>
              <a:t>Всего: 16 квартир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132856"/>
            <a:ext cx="8229600" cy="3993307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099" name="Picture 3" descr="D:\Фото дома\3 секция 2ой этаж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132856"/>
            <a:ext cx="8534400" cy="4810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29704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Итого по дому:	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36 квартир-студий</a:t>
            </a:r>
          </a:p>
          <a:p>
            <a:r>
              <a:rPr lang="ru-RU" dirty="0" smtClean="0"/>
              <a:t>16 – 2-ух комнатных квартир</a:t>
            </a:r>
          </a:p>
          <a:p>
            <a:r>
              <a:rPr lang="ru-RU" dirty="0" smtClean="0"/>
              <a:t>8 – 3-ех комнатных квартир</a:t>
            </a:r>
          </a:p>
          <a:p>
            <a:r>
              <a:rPr lang="ru-RU" dirty="0" smtClean="0"/>
              <a:t>8 – 1-но комнатных квартир</a:t>
            </a:r>
          </a:p>
          <a:p>
            <a:endParaRPr lang="ru-RU" dirty="0"/>
          </a:p>
          <a:p>
            <a:r>
              <a:rPr lang="ru-RU" dirty="0" smtClean="0"/>
              <a:t>Всего: 68 квартир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862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Общественные (нежилые помещения)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Цокольный этаж:</a:t>
            </a:r>
          </a:p>
          <a:p>
            <a:r>
              <a:rPr lang="ru-RU" sz="2800" dirty="0" smtClean="0"/>
              <a:t>Планировка – свободная</a:t>
            </a:r>
          </a:p>
          <a:p>
            <a:r>
              <a:rPr lang="ru-RU" sz="2800" dirty="0" smtClean="0"/>
              <a:t>Высота потолков –    3-3.45 м.</a:t>
            </a:r>
          </a:p>
          <a:p>
            <a:r>
              <a:rPr lang="ru-RU" sz="2800" dirty="0" smtClean="0"/>
              <a:t>Общая площадь: 888,98 </a:t>
            </a:r>
            <a:r>
              <a:rPr lang="ru-RU" sz="2800" dirty="0" err="1" smtClean="0"/>
              <a:t>кв.м</a:t>
            </a:r>
            <a:r>
              <a:rPr lang="ru-RU" sz="2800" dirty="0" smtClean="0"/>
              <a:t>.</a:t>
            </a:r>
          </a:p>
          <a:p>
            <a:endParaRPr lang="ru-RU" sz="2800" dirty="0"/>
          </a:p>
          <a:p>
            <a:r>
              <a:rPr lang="ru-RU" dirty="0" smtClean="0"/>
              <a:t>Первый этаж:</a:t>
            </a:r>
          </a:p>
          <a:p>
            <a:r>
              <a:rPr lang="ru-RU" sz="2800" dirty="0" smtClean="0"/>
              <a:t>Планировка- свободная</a:t>
            </a:r>
          </a:p>
          <a:p>
            <a:r>
              <a:rPr lang="ru-RU" sz="2800" dirty="0" smtClean="0"/>
              <a:t>Высота потолков – 2.5 м.</a:t>
            </a:r>
          </a:p>
          <a:p>
            <a:r>
              <a:rPr lang="ru-RU" sz="2800" dirty="0" smtClean="0"/>
              <a:t>Общая площадь:  1190,39 </a:t>
            </a:r>
            <a:r>
              <a:rPr lang="ru-RU" sz="2800" dirty="0" err="1" smtClean="0"/>
              <a:t>кв.м</a:t>
            </a:r>
            <a:r>
              <a:rPr lang="ru-RU" sz="2800" dirty="0" smtClean="0"/>
              <a:t>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051898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Общ. </a:t>
            </a:r>
            <a:r>
              <a:rPr lang="ru-RU" dirty="0" err="1" smtClean="0"/>
              <a:t>помещ</a:t>
            </a:r>
            <a:r>
              <a:rPr lang="ru-RU" dirty="0" smtClean="0"/>
              <a:t>. Цоколь - 1 секция</a:t>
            </a:r>
            <a:br>
              <a:rPr lang="ru-RU" dirty="0" smtClean="0"/>
            </a:br>
            <a:r>
              <a:rPr lang="ru-RU" sz="1800" dirty="0" smtClean="0"/>
              <a:t>площадь 252.22 </a:t>
            </a:r>
            <a:r>
              <a:rPr lang="ru-RU" sz="1800" dirty="0" err="1" smtClean="0"/>
              <a:t>кв.м</a:t>
            </a:r>
            <a:r>
              <a:rPr lang="ru-RU" sz="1800" dirty="0" smtClean="0"/>
              <a:t>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D:\Фото дома\общ помещение тип 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72816"/>
            <a:ext cx="9105901" cy="480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91158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2783</TotalTime>
  <Words>279</Words>
  <Application>Microsoft Office PowerPoint</Application>
  <PresentationFormat>Экран (4:3)</PresentationFormat>
  <Paragraphs>76</Paragraphs>
  <Slides>26</Slides>
  <Notes>5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Тема Office</vt:lpstr>
      <vt:lpstr>5-ти этажный многоквартирный 3 –секционный жилой дом с нежилыми помещениями</vt:lpstr>
      <vt:lpstr>Цоколь – производственные помещения Первый этаж – нежилые помещения (офисы, магазины)</vt:lpstr>
      <vt:lpstr>3 секции</vt:lpstr>
      <vt:lpstr>1 секция – квартиры-студии 9 квартир на этаж площадью от 25.43 до 27.23 кв.м всего: 36 квартир-студий </vt:lpstr>
      <vt:lpstr>2 секциия 4 кв.: две 2-х комн. (пл. 56.33 и 57.77 кв.м.), 3-х комн. ( 80.48 кв.м.),    1 комн.(40.19 кв.м.)  Всего: 16 квартир</vt:lpstr>
      <vt:lpstr>3 секция 4 кв.: две 2-х комн. (пл. 56.33 и 57.77 кв.м.), 3-х комн. ( 73.20 кв.м.),    1 комн.(40.18 кв.м.)  Всего: 16 квартир</vt:lpstr>
      <vt:lpstr>Итого по дому: </vt:lpstr>
      <vt:lpstr>Общественные (нежилые помещения)</vt:lpstr>
      <vt:lpstr>Общ. помещ. Цоколь - 1 секция площадь 252.22 кв.м.</vt:lpstr>
      <vt:lpstr>Общ. помещ. Цоколь - 2 секция площадь 300.20 кв.м.</vt:lpstr>
      <vt:lpstr>Общ. помещ. Цоколь - 3 секция площадь 336.56 кв.м.</vt:lpstr>
      <vt:lpstr>Общ. пом. 1 этаж 1 секция площадь 356.30 кв. м.</vt:lpstr>
      <vt:lpstr>Общ. пом. 1 этаж 2 секция площадь 413.48 кв. м.</vt:lpstr>
      <vt:lpstr>Общ. пом. 1 этаж 3 секция площадь 420.61 кв. м.</vt:lpstr>
      <vt:lpstr>Отделка</vt:lpstr>
      <vt:lpstr>Отопление</vt:lpstr>
      <vt:lpstr>Пример: однокомнатная квартира (тип 14)</vt:lpstr>
      <vt:lpstr>Пример: трехкомнатная квартира (тип 16)</vt:lpstr>
      <vt:lpstr>Пример: двухкомнатная квартира  (тип 13)</vt:lpstr>
      <vt:lpstr>Пример: квартира-студия (тип 1)</vt:lpstr>
      <vt:lpstr>Пример: квартира-студия (тип 2)</vt:lpstr>
      <vt:lpstr>Пример: квартира-студия (тип 3)</vt:lpstr>
      <vt:lpstr>Пример: трехкомнатная квартира (тип 9)</vt:lpstr>
      <vt:lpstr>Пример: двухкомнатная квартира (тип 10)</vt:lpstr>
      <vt:lpstr>Презентация PowerPoint</vt:lpstr>
      <vt:lpstr>Спасибо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5-ти этажный многоквартирный 3 –секционный жилой дом с нежилыми помещениями</dc:title>
  <dc:creator>Артем Тихонов</dc:creator>
  <cp:lastModifiedBy>Артем Тихонов</cp:lastModifiedBy>
  <cp:revision>33</cp:revision>
  <dcterms:created xsi:type="dcterms:W3CDTF">2014-06-27T06:27:05Z</dcterms:created>
  <dcterms:modified xsi:type="dcterms:W3CDTF">2014-07-09T11:08:46Z</dcterms:modified>
</cp:coreProperties>
</file>